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Roboto"/>
      <p:regular r:id="rId34"/>
      <p:bold r:id="rId35"/>
      <p:italic r:id="rId36"/>
      <p:boldItalic r:id="rId37"/>
    </p:embeddedFont>
    <p:embeddedFont>
      <p:font typeface="Fira Sans Medium"/>
      <p:regular r:id="rId38"/>
      <p:bold r:id="rId39"/>
      <p:italic r:id="rId40"/>
      <p:boldItalic r:id="rId41"/>
    </p:embeddedFont>
    <p:embeddedFont>
      <p:font typeface="Fira Sans ExtraBold"/>
      <p:bold r:id="rId42"/>
      <p:boldItalic r:id="rId43"/>
    </p:embeddedFont>
    <p:embeddedFont>
      <p:font typeface="Fira Sans"/>
      <p:regular r:id="rId44"/>
      <p:bold r:id="rId45"/>
      <p:italic r:id="rId46"/>
      <p:boldItalic r:id="rId47"/>
    </p:embeddedFont>
    <p:embeddedFont>
      <p:font typeface="Helvetica Neue"/>
      <p:regular r:id="rId48"/>
      <p:bold r:id="rId49"/>
      <p:italic r:id="rId50"/>
      <p:boldItalic r:id="rId51"/>
    </p:embeddedFont>
    <p:embeddedFont>
      <p:font typeface="Roboto Light"/>
      <p:regular r:id="rId52"/>
      <p:bold r:id="rId53"/>
      <p:italic r:id="rId54"/>
      <p:boldItalic r:id="rId55"/>
    </p:embeddedFont>
    <p:embeddedFont>
      <p:font typeface="Merriweather Sans Light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F558CC1-E031-4CEE-8033-925C1D644AFB}">
  <a:tblStyle styleId="{BF558CC1-E031-4CEE-8033-925C1D644A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Medium-italic.fntdata"/><Relationship Id="rId42" Type="http://schemas.openxmlformats.org/officeDocument/2006/relationships/font" Target="fonts/FiraSansExtraBold-bold.fntdata"/><Relationship Id="rId41" Type="http://schemas.openxmlformats.org/officeDocument/2006/relationships/font" Target="fonts/FiraSansMedium-boldItalic.fntdata"/><Relationship Id="rId44" Type="http://schemas.openxmlformats.org/officeDocument/2006/relationships/font" Target="fonts/FiraSans-regular.fntdata"/><Relationship Id="rId43" Type="http://schemas.openxmlformats.org/officeDocument/2006/relationships/font" Target="fonts/FiraSansExtraBold-boldItalic.fntdata"/><Relationship Id="rId46" Type="http://schemas.openxmlformats.org/officeDocument/2006/relationships/font" Target="fonts/FiraSans-italic.fntdata"/><Relationship Id="rId45" Type="http://schemas.openxmlformats.org/officeDocument/2006/relationships/font" Target="fonts/Fira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HelveticaNeue-regular.fntdata"/><Relationship Id="rId47" Type="http://schemas.openxmlformats.org/officeDocument/2006/relationships/font" Target="fonts/FiraSans-boldItalic.fntdata"/><Relationship Id="rId49" Type="http://schemas.openxmlformats.org/officeDocument/2006/relationships/font" Target="fonts/HelveticaNeue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Roboto-bold.fntdata"/><Relationship Id="rId34" Type="http://schemas.openxmlformats.org/officeDocument/2006/relationships/font" Target="fonts/Roboto-regular.fntdata"/><Relationship Id="rId37" Type="http://schemas.openxmlformats.org/officeDocument/2006/relationships/font" Target="fonts/Roboto-boldItalic.fntdata"/><Relationship Id="rId36" Type="http://schemas.openxmlformats.org/officeDocument/2006/relationships/font" Target="fonts/Roboto-italic.fntdata"/><Relationship Id="rId39" Type="http://schemas.openxmlformats.org/officeDocument/2006/relationships/font" Target="fonts/FiraSansMedium-bold.fntdata"/><Relationship Id="rId38" Type="http://schemas.openxmlformats.org/officeDocument/2006/relationships/font" Target="fonts/FiraSansMedium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HelveticaNeue-boldItalic.fntdata"/><Relationship Id="rId50" Type="http://schemas.openxmlformats.org/officeDocument/2006/relationships/font" Target="fonts/HelveticaNeue-italic.fntdata"/><Relationship Id="rId53" Type="http://schemas.openxmlformats.org/officeDocument/2006/relationships/font" Target="fonts/RobotoLight-bold.fntdata"/><Relationship Id="rId52" Type="http://schemas.openxmlformats.org/officeDocument/2006/relationships/font" Target="fonts/RobotoLight-regular.fntdata"/><Relationship Id="rId11" Type="http://schemas.openxmlformats.org/officeDocument/2006/relationships/slide" Target="slides/slide5.xml"/><Relationship Id="rId55" Type="http://schemas.openxmlformats.org/officeDocument/2006/relationships/font" Target="fonts/RobotoLight-boldItalic.fntdata"/><Relationship Id="rId10" Type="http://schemas.openxmlformats.org/officeDocument/2006/relationships/slide" Target="slides/slide4.xml"/><Relationship Id="rId54" Type="http://schemas.openxmlformats.org/officeDocument/2006/relationships/font" Target="fonts/RobotoLight-italic.fntdata"/><Relationship Id="rId13" Type="http://schemas.openxmlformats.org/officeDocument/2006/relationships/slide" Target="slides/slide7.xml"/><Relationship Id="rId57" Type="http://schemas.openxmlformats.org/officeDocument/2006/relationships/font" Target="fonts/MerriweatherSansLight-bold.fntdata"/><Relationship Id="rId12" Type="http://schemas.openxmlformats.org/officeDocument/2006/relationships/slide" Target="slides/slide6.xml"/><Relationship Id="rId56" Type="http://schemas.openxmlformats.org/officeDocument/2006/relationships/font" Target="fonts/MerriweatherSansLight-regular.fntdata"/><Relationship Id="rId15" Type="http://schemas.openxmlformats.org/officeDocument/2006/relationships/slide" Target="slides/slide9.xml"/><Relationship Id="rId59" Type="http://schemas.openxmlformats.org/officeDocument/2006/relationships/font" Target="fonts/MerriweatherSansLight-boldItalic.fntdata"/><Relationship Id="rId14" Type="http://schemas.openxmlformats.org/officeDocument/2006/relationships/slide" Target="slides/slide8.xml"/><Relationship Id="rId58" Type="http://schemas.openxmlformats.org/officeDocument/2006/relationships/font" Target="fonts/MerriweatherSansLight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jpg>
</file>

<file path=ppt/media/image28.jpg>
</file>

<file path=ppt/media/image29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79b55a2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79b55a2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079b55a2e0_0_10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079b55a2e0_0_10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079b55a2e0_0_1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079b55a2e0_0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079b55a2e0_0_1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079b55a2e0_0_1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79b55a2e0_0_1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79b55a2e0_0_1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079b55a2e0_0_1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079b55a2e0_0_1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079b55a2e0_0_1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079b55a2e0_0_1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79b55a2e0_0_1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079b55a2e0_0_1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79b55a2e0_0_1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79b55a2e0_0_1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79b55a2e0_0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79b55a2e0_0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079b55a2e0_0_1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079b55a2e0_0_1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079b55a2e0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079b55a2e0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079b55a2e0_0_1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079b55a2e0_0_1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079b55a2e0_0_1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079b55a2e0_0_1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079b55a2e0_0_1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079b55a2e0_0_1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079b55a2e0_0_1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079b55a2e0_0_1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079b55a2e0_0_1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079b55a2e0_0_1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079b55a2e0_0_1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079b55a2e0_0_1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079b55a2e0_0_1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079b55a2e0_0_1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079b55a2e0_0_16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0" name="Google Shape;390;g1079b55a2e0_0_16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79b55a2e0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79b55a2e0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079b55a2e0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079b55a2e0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079b55a2e0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079b55a2e0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79b55a2e0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079b55a2e0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79b55a2e0_0_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79b55a2e0_0_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079b55a2e0_0_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079b55a2e0_0_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79b55a2e0_0_1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79b55a2e0_0_1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" name="Google Shape;14;p2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1" name="Google Shape;51;p2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52" name="Google Shape;52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53" name="Google Shape;5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" name="Google Shape;61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" name="Google Shape;70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" name="Google Shape;79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80" name="Google Shape;80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8" name="Google Shape;88;p2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3000"/>
              <a:buFont typeface="Fira Sans ExtraBold"/>
              <a:buNone/>
              <a:defRPr sz="3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xx</a:t>
            </a: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 de xxxx de xxxx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" name="Google Shape;9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CUSTOM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0" name="Google Shape;100;p3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s pequenas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7" name="Google Shape;107;p4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 grande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15" name="Google Shape;115;p5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código">
  <p:cSld name="CUSTOM_2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3" name="Google Shape;123;p6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>
            <p:ph idx="2" type="body"/>
          </p:nvPr>
        </p:nvSpPr>
        <p:spPr>
          <a:xfrm>
            <a:off x="0" y="900000"/>
            <a:ext cx="45366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6" name="Google Shape;126;p6"/>
          <p:cNvSpPr txBox="1"/>
          <p:nvPr>
            <p:ph idx="3" type="body"/>
          </p:nvPr>
        </p:nvSpPr>
        <p:spPr>
          <a:xfrm>
            <a:off x="4536600" y="900000"/>
            <a:ext cx="4607400" cy="42444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"/>
              <a:buChar char="●"/>
              <a:defRPr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">
  <p:cSld name="CUSTOM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 1">
  <p:cSld name="CUSTOM_1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" showMasterSp="0">
  <p:cSld name="Cita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"/>
          <p:cNvSpPr txBox="1"/>
          <p:nvPr>
            <p:ph idx="1" type="body"/>
          </p:nvPr>
        </p:nvSpPr>
        <p:spPr>
          <a:xfrm>
            <a:off x="892969" y="3355330"/>
            <a:ext cx="73581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892969" y="2263676"/>
            <a:ext cx="735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747474"/>
              </a:buClr>
              <a:buSzPts val="2600"/>
              <a:buFont typeface="Helvetica Neue Light"/>
              <a:buNone/>
              <a:defRPr sz="2600"/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rmAutofit fontScale="77500" lnSpcReduction="20000"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7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Relationship Id="rId4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colmeiacct@gmail.com" TargetMode="External"/><Relationship Id="rId4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9.jpg"/><Relationship Id="rId5" Type="http://schemas.openxmlformats.org/officeDocument/2006/relationships/image" Target="../media/image17.png"/><Relationship Id="rId6" Type="http://schemas.openxmlformats.org/officeDocument/2006/relationships/image" Target="../media/image26.png"/><Relationship Id="rId7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0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2" name="Google Shape;142;p10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43" name="Google Shape;143;p1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44" name="Google Shape;144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" name="Google Shape;152;p1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53" name="Google Shape;153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1" name="Google Shape;161;p1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2" name="Google Shape;162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" name="Google Shape;170;p1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71" name="Google Shape;171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9" name="Google Shape;179;p10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80" name="Google Shape;180;p1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81" name="Google Shape;181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9" name="Google Shape;189;p1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0" name="Google Shape;190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8" name="Google Shape;198;p1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9" name="Google Shape;199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7" name="Google Shape;207;p1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08" name="Google Shape;208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6" name="Google Shape;216;p10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0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0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Aula 4 Arduino Itinerante</a:t>
            </a:r>
            <a:endParaRPr b="1" sz="30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" name="Google Shape;220;p10"/>
          <p:cNvSpPr txBox="1"/>
          <p:nvPr/>
        </p:nvSpPr>
        <p:spPr>
          <a:xfrm>
            <a:off x="2148450" y="2003213"/>
            <a:ext cx="4847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Contextualização e fechamento dos</a:t>
            </a:r>
            <a:endParaRPr sz="12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conceitos vistos durante o curso</a:t>
            </a:r>
            <a:endParaRPr sz="12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" name="Google Shape;221;p10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10 de Dezembro de 2021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22" name="Google Shape;222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03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2125" y="4341687"/>
            <a:ext cx="622540" cy="70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69694" y="4282190"/>
            <a:ext cx="622550" cy="82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9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 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0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Agora Vamos Para a Programação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1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O que veremos hoje ?</a:t>
            </a:r>
            <a:endParaRPr sz="2590"/>
          </a:p>
        </p:txBody>
      </p:sp>
      <p:sp>
        <p:nvSpPr>
          <p:cNvPr id="297" name="Google Shape;297;p21"/>
          <p:cNvSpPr txBox="1"/>
          <p:nvPr>
            <p:ph idx="2" type="body"/>
          </p:nvPr>
        </p:nvSpPr>
        <p:spPr>
          <a:xfrm>
            <a:off x="4694850" y="899100"/>
            <a:ext cx="44562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	</a:t>
            </a:r>
            <a:r>
              <a:rPr lang="pt-BR" sz="1800">
                <a:solidFill>
                  <a:schemeClr val="dk1"/>
                </a:solidFill>
              </a:rPr>
              <a:t>Nessa nossa última aula vamos falar de algumas funções importantes, sendo uma delas a utilização do serial do arduino e a criação de novas funções fora void setup e loop.</a:t>
            </a:r>
            <a:endParaRPr sz="1800"/>
          </a:p>
        </p:txBody>
      </p:sp>
      <p:pic>
        <p:nvPicPr>
          <p:cNvPr id="298" name="Google Shape;2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5825"/>
            <a:ext cx="4694849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Comunicação Serial</a:t>
            </a:r>
            <a:endParaRPr sz="2590"/>
          </a:p>
        </p:txBody>
      </p:sp>
      <p:sp>
        <p:nvSpPr>
          <p:cNvPr id="304" name="Google Shape;304;p22"/>
          <p:cNvSpPr txBox="1"/>
          <p:nvPr>
            <p:ph idx="2" type="body"/>
          </p:nvPr>
        </p:nvSpPr>
        <p:spPr>
          <a:xfrm>
            <a:off x="4572000" y="8991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 lnSpcReduction="10000"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Para a utilização da comunicação serial o Arduino precisa estar conectado diretamente no arduino, para configurar basta ditar no </a:t>
            </a:r>
            <a:r>
              <a:rPr lang="pt-BR" sz="1800">
                <a:solidFill>
                  <a:srgbClr val="1155CC"/>
                </a:solidFill>
              </a:rPr>
              <a:t>void </a:t>
            </a:r>
            <a:r>
              <a:rPr lang="pt-BR" sz="1800">
                <a:solidFill>
                  <a:srgbClr val="38761D"/>
                </a:solidFill>
              </a:rPr>
              <a:t>setup</a:t>
            </a:r>
            <a:r>
              <a:rPr lang="pt-BR" sz="1800">
                <a:solidFill>
                  <a:schemeClr val="dk1"/>
                </a:solidFill>
              </a:rPr>
              <a:t>() :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B45F06"/>
                </a:solidFill>
              </a:rPr>
              <a:t>Serial</a:t>
            </a:r>
            <a:r>
              <a:rPr lang="pt-BR" sz="1800">
                <a:solidFill>
                  <a:schemeClr val="dk1"/>
                </a:solidFill>
              </a:rPr>
              <a:t>.</a:t>
            </a:r>
            <a:r>
              <a:rPr lang="pt-BR" sz="1800">
                <a:solidFill>
                  <a:srgbClr val="B45F06"/>
                </a:solidFill>
              </a:rPr>
              <a:t>begin</a:t>
            </a:r>
            <a:r>
              <a:rPr lang="pt-BR" sz="1800">
                <a:solidFill>
                  <a:schemeClr val="dk1"/>
                </a:solidFill>
              </a:rPr>
              <a:t>(9600);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Após isso é só adicionar em seu </a:t>
            </a:r>
            <a:r>
              <a:rPr lang="pt-BR" sz="1800">
                <a:solidFill>
                  <a:srgbClr val="134F5C"/>
                </a:solidFill>
              </a:rPr>
              <a:t>void</a:t>
            </a:r>
            <a:r>
              <a:rPr lang="pt-BR" sz="1800">
                <a:solidFill>
                  <a:schemeClr val="dk1"/>
                </a:solidFill>
              </a:rPr>
              <a:t> </a:t>
            </a:r>
            <a:r>
              <a:rPr lang="pt-BR" sz="1800">
                <a:solidFill>
                  <a:srgbClr val="38761D"/>
                </a:solidFill>
              </a:rPr>
              <a:t>loop</a:t>
            </a:r>
            <a:r>
              <a:rPr lang="pt-BR" sz="1800">
                <a:solidFill>
                  <a:schemeClr val="dk1"/>
                </a:solidFill>
              </a:rPr>
              <a:t>() algo como : 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B45F06"/>
                </a:solidFill>
              </a:rPr>
              <a:t>Serial</a:t>
            </a:r>
            <a:r>
              <a:rPr lang="pt-BR" sz="1800">
                <a:solidFill>
                  <a:schemeClr val="dk1"/>
                </a:solidFill>
              </a:rPr>
              <a:t>.</a:t>
            </a:r>
            <a:r>
              <a:rPr lang="pt-BR" sz="1800">
                <a:solidFill>
                  <a:srgbClr val="B45F06"/>
                </a:solidFill>
              </a:rPr>
              <a:t>println</a:t>
            </a:r>
            <a:r>
              <a:rPr lang="pt-BR" sz="1800">
                <a:solidFill>
                  <a:schemeClr val="dk1"/>
                </a:solidFill>
              </a:rPr>
              <a:t>(</a:t>
            </a:r>
            <a:r>
              <a:rPr lang="pt-BR" sz="1800">
                <a:solidFill>
                  <a:srgbClr val="38761D"/>
                </a:solidFill>
              </a:rPr>
              <a:t>“algum texto”</a:t>
            </a:r>
            <a:r>
              <a:rPr lang="pt-BR" sz="1800">
                <a:solidFill>
                  <a:schemeClr val="dk1"/>
                </a:solidFill>
              </a:rPr>
              <a:t>);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05" name="Google Shape;3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23492"/>
            <a:ext cx="4275125" cy="2820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99100"/>
            <a:ext cx="3017252" cy="1424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Criação de novas funções</a:t>
            </a:r>
            <a:endParaRPr sz="2590"/>
          </a:p>
        </p:txBody>
      </p:sp>
      <p:sp>
        <p:nvSpPr>
          <p:cNvPr id="312" name="Google Shape;312;p23"/>
          <p:cNvSpPr txBox="1"/>
          <p:nvPr>
            <p:ph idx="2" type="body"/>
          </p:nvPr>
        </p:nvSpPr>
        <p:spPr>
          <a:xfrm>
            <a:off x="4572000" y="8991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Desde a primeira aula vimos sobre </a:t>
            </a:r>
            <a:r>
              <a:rPr lang="pt-BR" sz="1800">
                <a:solidFill>
                  <a:srgbClr val="1155CC"/>
                </a:solidFill>
              </a:rPr>
              <a:t>void</a:t>
            </a:r>
            <a:r>
              <a:rPr lang="pt-BR" sz="1800">
                <a:solidFill>
                  <a:schemeClr val="dk1"/>
                </a:solidFill>
              </a:rPr>
              <a:t> </a:t>
            </a:r>
            <a:r>
              <a:rPr lang="pt-BR" sz="1800">
                <a:solidFill>
                  <a:srgbClr val="38761D"/>
                </a:solidFill>
              </a:rPr>
              <a:t>setup</a:t>
            </a:r>
            <a:r>
              <a:rPr lang="pt-BR" sz="1800">
                <a:solidFill>
                  <a:schemeClr val="dk1"/>
                </a:solidFill>
              </a:rPr>
              <a:t>() e </a:t>
            </a:r>
            <a:r>
              <a:rPr lang="pt-BR" sz="1800">
                <a:solidFill>
                  <a:srgbClr val="1155CC"/>
                </a:solidFill>
              </a:rPr>
              <a:t>void </a:t>
            </a:r>
            <a:r>
              <a:rPr lang="pt-BR" sz="1800">
                <a:solidFill>
                  <a:srgbClr val="38761D"/>
                </a:solidFill>
              </a:rPr>
              <a:t>loop</a:t>
            </a:r>
            <a:r>
              <a:rPr lang="pt-BR" sz="1800">
                <a:solidFill>
                  <a:schemeClr val="dk1"/>
                </a:solidFill>
              </a:rPr>
              <a:t>(), na aula de hoje vocês vão aprender como criar novas funções.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Criação de novas funções não é obrigatório para o funcionamento da maioria dos códigos, porém a criação de um pode ajudar , e muito, na hora de organizar seu código.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13" name="Google Shape;3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5825"/>
            <a:ext cx="4694849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Como criar funções ?</a:t>
            </a:r>
            <a:endParaRPr sz="2590"/>
          </a:p>
        </p:txBody>
      </p:sp>
      <p:sp>
        <p:nvSpPr>
          <p:cNvPr id="319" name="Google Shape;319;p2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just">
              <a:lnSpc>
                <a:spcPct val="15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Não tem muito segredo, para criar uma função tú precisa decidir se o que você quer retornar.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	“E o que seria esse retornar ?” vocês podem estar se perguntando, eu devolvo perguntando se vocês lembram dessa tabela aqui -&gt;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320" name="Google Shape;320;p24"/>
          <p:cNvGraphicFramePr/>
          <p:nvPr/>
        </p:nvGraphicFramePr>
        <p:xfrm>
          <a:off x="4565100" y="9000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{BF558CC1-E031-4CEE-8033-925C1D644AFB}</a:tableStyleId>
              </a:tblPr>
              <a:tblGrid>
                <a:gridCol w="2289450"/>
                <a:gridCol w="2289450"/>
              </a:tblGrid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Tipo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Tamanho (bits)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boolean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byte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char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unsigned char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448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word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16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unsigned </a:t>
                      </a: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16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16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unsigned long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32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long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32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7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float</a:t>
                      </a:r>
                      <a:endParaRPr b="1"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32 bit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5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Como criar funções ?</a:t>
            </a:r>
            <a:endParaRPr sz="2590"/>
          </a:p>
        </p:txBody>
      </p:sp>
      <p:sp>
        <p:nvSpPr>
          <p:cNvPr id="326" name="Google Shape;326;p25"/>
          <p:cNvSpPr txBox="1"/>
          <p:nvPr>
            <p:ph idx="2" type="body"/>
          </p:nvPr>
        </p:nvSpPr>
        <p:spPr>
          <a:xfrm>
            <a:off x="4565100" y="8991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Primeiramente você escolhe se vai retornar void ou algo como int, após isso é só dar um nome e abrir a função, exemplo: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	</a:t>
            </a:r>
            <a:r>
              <a:rPr lang="pt-BR" sz="1800">
                <a:solidFill>
                  <a:srgbClr val="1155CC"/>
                </a:solidFill>
              </a:rPr>
              <a:t>int </a:t>
            </a:r>
            <a:r>
              <a:rPr lang="pt-BR" sz="1800">
                <a:solidFill>
                  <a:schemeClr val="dk1"/>
                </a:solidFill>
              </a:rPr>
              <a:t>resultadoConta() 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{ 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Se tú usou um void é só programar sem problemas, porém se tú usar um </a:t>
            </a:r>
            <a:r>
              <a:rPr lang="pt-BR" sz="1800">
                <a:solidFill>
                  <a:srgbClr val="1155CC"/>
                </a:solidFill>
              </a:rPr>
              <a:t>int </a:t>
            </a:r>
            <a:r>
              <a:rPr lang="pt-BR" sz="1800">
                <a:solidFill>
                  <a:schemeClr val="dk1"/>
                </a:solidFill>
              </a:rPr>
              <a:t>você vai precisar retornar algo: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	</a:t>
            </a:r>
            <a:r>
              <a:rPr lang="pt-BR" sz="1800">
                <a:solidFill>
                  <a:srgbClr val="1155CC"/>
                </a:solidFill>
              </a:rPr>
              <a:t>int</a:t>
            </a:r>
            <a:r>
              <a:rPr lang="pt-BR" sz="1800">
                <a:solidFill>
                  <a:srgbClr val="B45F06"/>
                </a:solidFill>
              </a:rPr>
              <a:t> </a:t>
            </a:r>
            <a:r>
              <a:rPr lang="pt-BR" sz="1800">
                <a:solidFill>
                  <a:schemeClr val="dk1"/>
                </a:solidFill>
              </a:rPr>
              <a:t>valor = x1-x2 ;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	</a:t>
            </a:r>
            <a:r>
              <a:rPr lang="pt-BR" sz="1800">
                <a:solidFill>
                  <a:srgbClr val="38761D"/>
                </a:solidFill>
              </a:rPr>
              <a:t>return</a:t>
            </a:r>
            <a:r>
              <a:rPr lang="pt-BR" sz="1800">
                <a:solidFill>
                  <a:schemeClr val="dk1"/>
                </a:solidFill>
              </a:rPr>
              <a:t> valor;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 }</a:t>
            </a:r>
            <a:endParaRPr sz="1800"/>
          </a:p>
        </p:txBody>
      </p:sp>
      <p:pic>
        <p:nvPicPr>
          <p:cNvPr id="327" name="Google Shape;3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80050"/>
            <a:ext cx="4770050" cy="32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6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Como criar funções ?</a:t>
            </a:r>
            <a:endParaRPr sz="2590"/>
          </a:p>
        </p:txBody>
      </p:sp>
      <p:sp>
        <p:nvSpPr>
          <p:cNvPr id="333" name="Google Shape;333;p26"/>
          <p:cNvSpPr txBox="1"/>
          <p:nvPr>
            <p:ph idx="2" type="body"/>
          </p:nvPr>
        </p:nvSpPr>
        <p:spPr>
          <a:xfrm>
            <a:off x="0" y="900000"/>
            <a:ext cx="48237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 lnSpcReduction="10000"/>
          </a:bodyPr>
          <a:lstStyle/>
          <a:p>
            <a:pPr indent="457200" lvl="0" marL="0" rtl="0" algn="just">
              <a:lnSpc>
                <a:spcPct val="15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Agora para terminar basta indicar na programação quando é para iniciar essa sua função, isso se faz dentro do </a:t>
            </a:r>
            <a:r>
              <a:rPr lang="pt-BR" sz="1800">
                <a:solidFill>
                  <a:srgbClr val="1155CC"/>
                </a:solidFill>
              </a:rPr>
              <a:t>void</a:t>
            </a:r>
            <a:r>
              <a:rPr lang="pt-BR" sz="1800">
                <a:solidFill>
                  <a:schemeClr val="dk1"/>
                </a:solidFill>
              </a:rPr>
              <a:t> </a:t>
            </a:r>
            <a:r>
              <a:rPr lang="pt-BR" sz="1800">
                <a:solidFill>
                  <a:srgbClr val="38761D"/>
                </a:solidFill>
              </a:rPr>
              <a:t>loop</a:t>
            </a:r>
            <a:r>
              <a:rPr lang="pt-BR" sz="1800">
                <a:solidFill>
                  <a:schemeClr val="dk1"/>
                </a:solidFill>
              </a:rPr>
              <a:t>(), lembrando que caso a função retorne algo sua função deve estar em um lugar que faça sentido, exemplo: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5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B45F06"/>
                </a:solidFill>
              </a:rPr>
              <a:t>int</a:t>
            </a:r>
            <a:r>
              <a:rPr lang="pt-BR" sz="1800">
                <a:solidFill>
                  <a:schemeClr val="dk1"/>
                </a:solidFill>
              </a:rPr>
              <a:t> resultado = resultadoConta ();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34" name="Google Shape;3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00778"/>
            <a:ext cx="4572000" cy="2932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 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8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Exercício</a:t>
            </a:r>
            <a:r>
              <a:rPr lang="pt-BR" sz="2590"/>
              <a:t> 1</a:t>
            </a:r>
            <a:endParaRPr sz="2590"/>
          </a:p>
        </p:txBody>
      </p:sp>
      <p:sp>
        <p:nvSpPr>
          <p:cNvPr id="345" name="Google Shape;345;p28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	</a:t>
            </a:r>
            <a:r>
              <a:rPr lang="pt-BR" sz="1800">
                <a:solidFill>
                  <a:schemeClr val="dk1"/>
                </a:solidFill>
              </a:rPr>
              <a:t>Uma empresa de segurança quer fazer um Alarme para detecção de ladrões, o alarme consiste em um sensor que ao sentir a presença de algo em sua frente soa um alarme por tempo indefinido.</a:t>
            </a:r>
            <a:endParaRPr sz="1800"/>
          </a:p>
        </p:txBody>
      </p:sp>
      <p:pic>
        <p:nvPicPr>
          <p:cNvPr id="346" name="Google Shape;3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600" y="900000"/>
            <a:ext cx="4244400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1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Resumo da aula anterior</a:t>
            </a:r>
            <a:endParaRPr sz="2590"/>
          </a:p>
        </p:txBody>
      </p:sp>
      <p:pic>
        <p:nvPicPr>
          <p:cNvPr id="231" name="Google Shape;23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2645225"/>
            <a:ext cx="3996600" cy="261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9225" y="334425"/>
            <a:ext cx="2867475" cy="286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1"/>
          <p:cNvPicPr preferRelativeResize="0"/>
          <p:nvPr/>
        </p:nvPicPr>
        <p:blipFill rotWithShape="1">
          <a:blip r:embed="rId5">
            <a:alphaModFix/>
          </a:blip>
          <a:srcRect b="17338" l="10232" r="12601" t="12549"/>
          <a:stretch/>
        </p:blipFill>
        <p:spPr>
          <a:xfrm>
            <a:off x="2356350" y="780650"/>
            <a:ext cx="2307476" cy="2096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25275" y="2458199"/>
            <a:ext cx="5115150" cy="26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Idéias para fazer o circuito </a:t>
            </a:r>
            <a:r>
              <a:rPr lang="pt-BR" sz="2590"/>
              <a:t>funcionar</a:t>
            </a:r>
            <a:r>
              <a:rPr lang="pt-BR" sz="2590"/>
              <a:t> ?</a:t>
            </a:r>
            <a:endParaRPr sz="2590"/>
          </a:p>
        </p:txBody>
      </p:sp>
      <p:pic>
        <p:nvPicPr>
          <p:cNvPr id="352" name="Google Shape;3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3977" y="895125"/>
            <a:ext cx="4248351" cy="424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0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Solução</a:t>
            </a:r>
            <a:endParaRPr sz="2590"/>
          </a:p>
        </p:txBody>
      </p:sp>
      <p:pic>
        <p:nvPicPr>
          <p:cNvPr id="358" name="Google Shape;3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6688" y="901577"/>
            <a:ext cx="5342926" cy="424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1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Alguém teve algum problema ?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Exercício</a:t>
            </a:r>
            <a:r>
              <a:rPr lang="pt-BR" sz="2590"/>
              <a:t> 2</a:t>
            </a:r>
            <a:endParaRPr sz="2590"/>
          </a:p>
        </p:txBody>
      </p:sp>
      <p:sp>
        <p:nvSpPr>
          <p:cNvPr id="369" name="Google Shape;369;p32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 lnSpcReduction="10000"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A mesma empresa de segurança quer fazer uma atualização para combater um problema observado nos alarmes, os ladrões estão cortando um fio de energia e fazendo com que o alarme deles pararem de funcionar.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Como o ultrassônico não deu problema eles querem apenas que você faça o alarme soar quando alguém cortar o fio.</a:t>
            </a:r>
            <a:endParaRPr sz="1800"/>
          </a:p>
        </p:txBody>
      </p:sp>
      <p:pic>
        <p:nvPicPr>
          <p:cNvPr id="370" name="Google Shape;3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3580" y="900000"/>
            <a:ext cx="2840420" cy="424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Idéias para fazer o circuito funcionar ?</a:t>
            </a:r>
            <a:endParaRPr sz="2590"/>
          </a:p>
        </p:txBody>
      </p:sp>
      <p:pic>
        <p:nvPicPr>
          <p:cNvPr id="376" name="Google Shape;3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3977" y="895125"/>
            <a:ext cx="4248351" cy="424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Solução</a:t>
            </a:r>
            <a:endParaRPr sz="2590"/>
          </a:p>
        </p:txBody>
      </p:sp>
      <p:pic>
        <p:nvPicPr>
          <p:cNvPr id="382" name="Google Shape;38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2600" y="935175"/>
            <a:ext cx="5211100" cy="420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5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Alguém teve algum problema ?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6"/>
          <p:cNvSpPr txBox="1"/>
          <p:nvPr>
            <p:ph idx="1" type="body"/>
          </p:nvPr>
        </p:nvSpPr>
        <p:spPr>
          <a:xfrm>
            <a:off x="892925" y="3775678"/>
            <a:ext cx="73581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Nosso email - </a:t>
            </a:r>
            <a:r>
              <a:rPr lang="pt-BR" u="sng">
                <a:solidFill>
                  <a:schemeClr val="hlink"/>
                </a:solidFill>
                <a:latin typeface="Roboto Light"/>
                <a:ea typeface="Roboto Light"/>
                <a:cs typeface="Roboto Light"/>
                <a:sym typeface="Roboto Light"/>
                <a:hlinkClick r:id="rId3"/>
              </a:rPr>
              <a:t>colmeiacct@gmail.com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Instagram - @colmeiaudesc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Discord - https://discord.gg/55nQjFMyE6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3" name="Google Shape;393;p36"/>
          <p:cNvSpPr txBox="1"/>
          <p:nvPr>
            <p:ph idx="2" type="body"/>
          </p:nvPr>
        </p:nvSpPr>
        <p:spPr>
          <a:xfrm>
            <a:off x="10" y="2736449"/>
            <a:ext cx="91440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rmAutofit fontScale="925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ct val="97560"/>
              <a:buFont typeface="Helvetica Neue"/>
              <a:buNone/>
            </a:pPr>
            <a:r>
              <a:rPr lang="pt-BR" sz="4100"/>
              <a:t> PERGUNTAS?</a:t>
            </a:r>
            <a:endParaRPr sz="4100"/>
          </a:p>
        </p:txBody>
      </p:sp>
      <p:pic>
        <p:nvPicPr>
          <p:cNvPr id="394" name="Google Shape;394;p36"/>
          <p:cNvPicPr preferRelativeResize="0"/>
          <p:nvPr/>
        </p:nvPicPr>
        <p:blipFill rotWithShape="1">
          <a:blip r:embed="rId4">
            <a:alphaModFix/>
          </a:blip>
          <a:srcRect b="32081" l="24064" r="23803" t="10477"/>
          <a:stretch/>
        </p:blipFill>
        <p:spPr>
          <a:xfrm>
            <a:off x="3524413" y="372400"/>
            <a:ext cx="2095124" cy="2308301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6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6" name="Google Shape;396;p36"/>
          <p:cNvSpPr txBox="1"/>
          <p:nvPr/>
        </p:nvSpPr>
        <p:spPr>
          <a:xfrm>
            <a:off x="-25" y="5009550"/>
            <a:ext cx="9144000" cy="1338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2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Dando inicio a Aula 4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Piezo / Buzzer</a:t>
            </a:r>
            <a:endParaRPr sz="2590"/>
          </a:p>
        </p:txBody>
      </p:sp>
      <p:sp>
        <p:nvSpPr>
          <p:cNvPr id="245" name="Google Shape;245;p13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	</a:t>
            </a:r>
            <a:r>
              <a:rPr lang="pt-BR" sz="1800">
                <a:solidFill>
                  <a:schemeClr val="dk1"/>
                </a:solidFill>
              </a:rPr>
              <a:t>Os buzzers são componentes eletrônicos utilizados para a produção de algum aviso sonoro, ele funciona a base de duas placas metálicas que ao receberem energia acabam vibrando e produzindo os sons, os buzzers são encontrados de 2 formas, buzzers passivos e ativos, sendo o passivo mais utilizado para produzir melodias, preste atenção para ver qual é a perna positiva antes de conectar ao Arduino.</a:t>
            </a:r>
            <a:endParaRPr sz="1800"/>
          </a:p>
        </p:txBody>
      </p:sp>
      <p:pic>
        <p:nvPicPr>
          <p:cNvPr id="246" name="Google Shape;24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571" y="913500"/>
            <a:ext cx="4244432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Motores</a:t>
            </a:r>
            <a:endParaRPr sz="2590"/>
          </a:p>
        </p:txBody>
      </p:sp>
      <p:pic>
        <p:nvPicPr>
          <p:cNvPr id="252" name="Google Shape;2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3012" y="1177487"/>
            <a:ext cx="3324800" cy="332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335311">
            <a:off x="6496392" y="2505018"/>
            <a:ext cx="2555338" cy="2555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025" y="336399"/>
            <a:ext cx="3263975" cy="326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851450"/>
            <a:ext cx="2978499" cy="223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3375" y="2357291"/>
            <a:ext cx="3031676" cy="303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5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Servo Motor</a:t>
            </a:r>
            <a:endParaRPr sz="2590"/>
          </a:p>
        </p:txBody>
      </p:sp>
      <p:sp>
        <p:nvSpPr>
          <p:cNvPr id="262" name="Google Shape;262;p15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	</a:t>
            </a:r>
            <a:r>
              <a:rPr lang="pt-BR" sz="1800">
                <a:solidFill>
                  <a:schemeClr val="dk1"/>
                </a:solidFill>
              </a:rPr>
              <a:t>Os Servos são um tipo de Motor com uma boa precisão e eficiência energética, o range de atuação geralmente é limitado, ou seja, conseguem girar apenas alguns graus dependendo do modelo, o SG90 possui um range de atuação de 180</a:t>
            </a:r>
            <a:r>
              <a:rPr lang="pt-BR" sz="1800">
                <a:solidFill>
                  <a:srgbClr val="202122"/>
                </a:solidFill>
                <a:highlight>
                  <a:srgbClr val="FFFFFF"/>
                </a:highlight>
              </a:rPr>
              <a:t>°, o motor possui umal imitação em suas engrenagens bem como um potenciômetro de “conta” a posição para o controlador</a:t>
            </a:r>
            <a:endParaRPr sz="18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pic>
        <p:nvPicPr>
          <p:cNvPr id="263" name="Google Shape;26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1975" y="346325"/>
            <a:ext cx="5228850" cy="52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 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7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Exercício Básico de Buzzer</a:t>
            </a:r>
            <a:endParaRPr sz="2590"/>
          </a:p>
        </p:txBody>
      </p:sp>
      <p:sp>
        <p:nvSpPr>
          <p:cNvPr id="274" name="Google Shape;274;p17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	</a:t>
            </a:r>
            <a:r>
              <a:rPr lang="pt-BR" sz="1800">
                <a:solidFill>
                  <a:schemeClr val="dk1"/>
                </a:solidFill>
              </a:rPr>
              <a:t>Quer fazer um circuito para tocar música em um buzzer usando o Arduino ?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	Entre na pasta arduino-songs do github e baixe a programação de uma música que você ache interessante 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75" name="Google Shape;2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7336" y="899999"/>
            <a:ext cx="4666663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8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Programação</a:t>
            </a:r>
            <a:endParaRPr sz="2590"/>
          </a:p>
        </p:txBody>
      </p:sp>
      <p:pic>
        <p:nvPicPr>
          <p:cNvPr id="281" name="Google Shape;2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8125" y="889250"/>
            <a:ext cx="5009174" cy="425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